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Josefin Sans" charset="1" panose="00000500000000000000"/>
      <p:regular r:id="rId11"/>
    </p:embeddedFont>
    <p:embeddedFont>
      <p:font typeface="Josefin Sans Bold" charset="1" panose="00000800000000000000"/>
      <p:regular r:id="rId12"/>
    </p:embeddedFont>
    <p:embeddedFont>
      <p:font typeface="Josefin Sans Italics" charset="1" panose="00000500000000000000"/>
      <p:regular r:id="rId13"/>
    </p:embeddedFont>
    <p:embeddedFont>
      <p:font typeface="Josefin Sans Bold Italics" charset="1" panose="00000800000000000000"/>
      <p:regular r:id="rId14"/>
    </p:embeddedFont>
    <p:embeddedFont>
      <p:font typeface="Josefin Sans Thin" charset="1" panose="00000300000000000000"/>
      <p:regular r:id="rId15"/>
    </p:embeddedFont>
    <p:embeddedFont>
      <p:font typeface="Josefin Sans Thin Italics" charset="1" panose="00000300000000000000"/>
      <p:regular r:id="rId16"/>
    </p:embeddedFont>
    <p:embeddedFont>
      <p:font typeface="Josefin Sans Light" charset="1" panose="00000400000000000000"/>
      <p:regular r:id="rId17"/>
    </p:embeddedFont>
    <p:embeddedFont>
      <p:font typeface="Josefin Sans Light Italics" charset="1" panose="00000400000000000000"/>
      <p:regular r:id="rId18"/>
    </p:embeddedFont>
    <p:embeddedFont>
      <p:font typeface="Josefin Sans Semi-Bold" charset="1" panose="00000700000000000000"/>
      <p:regular r:id="rId19"/>
    </p:embeddedFont>
    <p:embeddedFont>
      <p:font typeface="Josefin Sans Semi-Bold Italics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2.png" Type="http://schemas.openxmlformats.org/officeDocument/2006/relationships/image"/><Relationship Id="rId4" Target="../media/image55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16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13497880" y="2230873"/>
            <a:ext cx="5804607" cy="5804607"/>
          </a:xfrm>
          <a:custGeom>
            <a:avLst/>
            <a:gdLst/>
            <a:ahLst/>
            <a:cxnLst/>
            <a:rect r="r" b="b" t="t" l="l"/>
            <a:pathLst>
              <a:path h="5804607" w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30873"/>
            <a:ext cx="5804607" cy="5804607"/>
          </a:xfrm>
          <a:custGeom>
            <a:avLst/>
            <a:gdLst/>
            <a:ahLst/>
            <a:cxnLst/>
            <a:rect r="r" b="b" t="t" l="l"/>
            <a:pathLst>
              <a:path h="5804607" w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3526" y="7597308"/>
            <a:ext cx="8233265" cy="8233265"/>
          </a:xfrm>
          <a:custGeom>
            <a:avLst/>
            <a:gdLst/>
            <a:ahLst/>
            <a:cxnLst/>
            <a:rect r="r" b="b" t="t" l="l"/>
            <a:pathLst>
              <a:path h="8233265" w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8701" y="6288865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8413" y="1011978"/>
            <a:ext cx="1310887" cy="1218895"/>
          </a:xfrm>
          <a:custGeom>
            <a:avLst/>
            <a:gdLst/>
            <a:ahLst/>
            <a:cxnLst/>
            <a:rect r="r" b="b" t="t" l="l"/>
            <a:pathLst>
              <a:path h="1218895" w="1310887">
                <a:moveTo>
                  <a:pt x="0" y="0"/>
                </a:moveTo>
                <a:lnTo>
                  <a:pt x="1310887" y="0"/>
                </a:lnTo>
                <a:lnTo>
                  <a:pt x="1310887" y="1218895"/>
                </a:lnTo>
                <a:lnTo>
                  <a:pt x="0" y="1218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8985">
            <a:off x="1130993" y="5633001"/>
            <a:ext cx="3183814" cy="4241950"/>
          </a:xfrm>
          <a:custGeom>
            <a:avLst/>
            <a:gdLst/>
            <a:ahLst/>
            <a:cxnLst/>
            <a:rect r="r" b="b" t="t" l="l"/>
            <a:pathLst>
              <a:path h="4241950" w="3183814">
                <a:moveTo>
                  <a:pt x="0" y="0"/>
                </a:moveTo>
                <a:lnTo>
                  <a:pt x="3183814" y="0"/>
                </a:lnTo>
                <a:lnTo>
                  <a:pt x="3183814" y="4241949"/>
                </a:lnTo>
                <a:lnTo>
                  <a:pt x="0" y="4241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3593" y="2217039"/>
            <a:ext cx="7288963" cy="2926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62"/>
              </a:lnSpc>
            </a:pPr>
            <a:r>
              <a:rPr lang="en-US" sz="9400">
                <a:solidFill>
                  <a:srgbClr val="000000"/>
                </a:solidFill>
                <a:latin typeface="League Spartan"/>
              </a:rPr>
              <a:t>Tesis de inversión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59567">
            <a:off x="13952014" y="-3836383"/>
            <a:ext cx="8175621" cy="8175621"/>
          </a:xfrm>
          <a:custGeom>
            <a:avLst/>
            <a:gdLst/>
            <a:ahLst/>
            <a:cxnLst/>
            <a:rect r="r" b="b" t="t" l="l"/>
            <a:pathLst>
              <a:path h="8175621" w="8175621">
                <a:moveTo>
                  <a:pt x="0" y="0"/>
                </a:moveTo>
                <a:lnTo>
                  <a:pt x="8175621" y="0"/>
                </a:lnTo>
                <a:lnTo>
                  <a:pt x="8175621" y="8175622"/>
                </a:lnTo>
                <a:lnTo>
                  <a:pt x="0" y="817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28645">
            <a:off x="-3397469" y="7135396"/>
            <a:ext cx="6303208" cy="6303208"/>
          </a:xfrm>
          <a:custGeom>
            <a:avLst/>
            <a:gdLst/>
            <a:ahLst/>
            <a:cxnLst/>
            <a:rect r="r" b="b" t="t" l="l"/>
            <a:pathLst>
              <a:path h="6303208" w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835">
            <a:off x="5040863" y="3084740"/>
            <a:ext cx="841619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509347" y="3238769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1419" y="6943227"/>
            <a:ext cx="1057504" cy="105750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04650" y="467829"/>
            <a:ext cx="3924869" cy="3006072"/>
          </a:xfrm>
          <a:custGeom>
            <a:avLst/>
            <a:gdLst/>
            <a:ahLst/>
            <a:cxnLst/>
            <a:rect r="r" b="b" t="t" l="l"/>
            <a:pathLst>
              <a:path h="3006072" w="3924869">
                <a:moveTo>
                  <a:pt x="0" y="0"/>
                </a:moveTo>
                <a:lnTo>
                  <a:pt x="3924869" y="0"/>
                </a:lnTo>
                <a:lnTo>
                  <a:pt x="3924869" y="3006073"/>
                </a:lnTo>
                <a:lnTo>
                  <a:pt x="0" y="3006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952" r="-3654" b="-1438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48450" y="1777746"/>
            <a:ext cx="8308606" cy="110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>
                <a:solidFill>
                  <a:srgbClr val="000000"/>
                </a:solidFill>
                <a:latin typeface="League Spartan"/>
              </a:rPr>
              <a:t>Macroeconomía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49841" y="4102552"/>
            <a:ext cx="3032657" cy="66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Inflación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7672" y="4102609"/>
            <a:ext cx="3949559" cy="66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PIB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3252" y="4102609"/>
            <a:ext cx="3032657" cy="66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ICC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29078" y="6980500"/>
            <a:ext cx="4382056" cy="669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Demografía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6202" y="6798572"/>
            <a:ext cx="4382056" cy="134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4349">
                <a:solidFill>
                  <a:srgbClr val="000000"/>
                </a:solidFill>
                <a:latin typeface="League Spartan"/>
              </a:rPr>
              <a:t>Tasa de natalidad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49841" y="4926394"/>
            <a:ext cx="397026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Octubre: -0.2%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27672" y="4926394"/>
            <a:ext cx="3949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3Q: +4.9%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63252" y="4926394"/>
            <a:ext cx="40737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Septiembre: 87.2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29078" y="7640203"/>
            <a:ext cx="4239452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1.412 Millones de habitantes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7504" y="8334576"/>
            <a:ext cx="423945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1.28 Hijos por mujer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2061" y="-414491"/>
            <a:ext cx="1740378" cy="1769331"/>
          </a:xfrm>
          <a:custGeom>
            <a:avLst/>
            <a:gdLst/>
            <a:ahLst/>
            <a:cxnLst/>
            <a:rect r="r" b="b" t="t" l="l"/>
            <a:pathLst>
              <a:path h="1769331" w="1740378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84089" y="5586208"/>
            <a:ext cx="2890017" cy="289000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369118" y="1354840"/>
            <a:ext cx="2890017" cy="2890006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27853" y="1354840"/>
            <a:ext cx="2890017" cy="289000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78909" y="5586208"/>
            <a:ext cx="2890017" cy="289000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798796" y="1354840"/>
            <a:ext cx="2890017" cy="2890006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472557" y="4522273"/>
            <a:ext cx="3063288" cy="13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Joseph Tsai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Chairman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2347" y="4444871"/>
            <a:ext cx="3427868" cy="179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Michael J. Evans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Presidente y Director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9984" y="8753642"/>
            <a:ext cx="3427868" cy="179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Toby Xu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CFO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2022</a:t>
            </a:r>
          </a:p>
          <a:p>
            <a:pPr algn="ctr">
              <a:lnSpc>
                <a:spcPts val="3581"/>
              </a:lnSpc>
            </a:pP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100358" y="5586208"/>
            <a:ext cx="2890017" cy="2890006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512730" y="5586208"/>
            <a:ext cx="2890017" cy="2890006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655349" y="1354840"/>
            <a:ext cx="2890017" cy="2890006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805442" y="81157"/>
            <a:ext cx="12854062" cy="127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Gobierno Corporativo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84089" y="8753642"/>
            <a:ext cx="3063288" cy="13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Eddie Wu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CEO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15733" y="4444871"/>
            <a:ext cx="3427868" cy="179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Maggie Wu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Directora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2022</a:t>
            </a:r>
          </a:p>
          <a:p>
            <a:pPr algn="ctr">
              <a:lnSpc>
                <a:spcPts val="358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386424" y="4444871"/>
            <a:ext cx="3427868" cy="13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Sara Yu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Asesora General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31432" y="8753642"/>
            <a:ext cx="3427868" cy="179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Jane Jiang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CPO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2023</a:t>
            </a:r>
          </a:p>
          <a:p>
            <a:pPr algn="ctr">
              <a:lnSpc>
                <a:spcPts val="358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129667" y="8753642"/>
            <a:ext cx="3427868" cy="179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Zeming Wu 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CTO</a:t>
            </a:r>
          </a:p>
          <a:p>
            <a:pPr algn="ctr">
              <a:lnSpc>
                <a:spcPts val="3581"/>
              </a:lnSpc>
            </a:pPr>
            <a:r>
              <a:rPr lang="en-US" sz="2912">
                <a:solidFill>
                  <a:srgbClr val="000000"/>
                </a:solidFill>
                <a:latin typeface="League Spartan"/>
              </a:rPr>
              <a:t>2022</a:t>
            </a:r>
          </a:p>
          <a:p>
            <a:pPr algn="ctr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4178" y="703711"/>
            <a:ext cx="12854062" cy="127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Análisis Dupont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31739" y="4074049"/>
            <a:ext cx="482452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sz="9999">
                <a:solidFill>
                  <a:srgbClr val="000000"/>
                </a:solidFill>
                <a:latin typeface="League Spartan"/>
              </a:rPr>
              <a:t>ROE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5148" y="8306366"/>
            <a:ext cx="3430957" cy="50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Margen Neto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1562" y="8251331"/>
            <a:ext cx="3839295" cy="100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Rotación de Activos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91716" y="8306366"/>
            <a:ext cx="3760345" cy="50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Apalancamiento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52061" y="-414491"/>
            <a:ext cx="1740378" cy="1769331"/>
          </a:xfrm>
          <a:custGeom>
            <a:avLst/>
            <a:gdLst/>
            <a:ahLst/>
            <a:cxnLst/>
            <a:rect r="r" b="b" t="t" l="l"/>
            <a:pathLst>
              <a:path h="1769331" w="1740378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1007" y="9413692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31739" y="2243344"/>
            <a:ext cx="9627751" cy="185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60"/>
              </a:lnSpc>
            </a:pPr>
            <a:r>
              <a:rPr lang="en-US" sz="12000">
                <a:solidFill>
                  <a:srgbClr val="000000"/>
                </a:solidFill>
                <a:latin typeface="League Spartan"/>
              </a:rPr>
              <a:t>6.48%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0979" y="6392540"/>
            <a:ext cx="383929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</a:rPr>
              <a:t>8.48%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1562" y="6330958"/>
            <a:ext cx="383929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</a:rPr>
              <a:t>49%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91716" y="6330958"/>
            <a:ext cx="383929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000000"/>
                </a:solidFill>
                <a:latin typeface="League Spartan"/>
              </a:rPr>
              <a:t>156%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4952" y="3988028"/>
            <a:ext cx="4117148" cy="41171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32282" y="4095163"/>
            <a:ext cx="4117148" cy="41171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47114" y="3505043"/>
            <a:ext cx="5161375" cy="51613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8048" y="8199231"/>
            <a:ext cx="3430957" cy="50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Cost of Capital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71209" y="8306366"/>
            <a:ext cx="3839295" cy="50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Cost of debt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77229" y="8777219"/>
            <a:ext cx="4301146" cy="63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4088">
                <a:solidFill>
                  <a:srgbClr val="000000"/>
                </a:solidFill>
                <a:latin typeface="League Spartan"/>
              </a:rPr>
              <a:t>WACC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52061" y="-414491"/>
            <a:ext cx="1740378" cy="1769331"/>
          </a:xfrm>
          <a:custGeom>
            <a:avLst/>
            <a:gdLst/>
            <a:ahLst/>
            <a:cxnLst/>
            <a:rect r="r" b="b" t="t" l="l"/>
            <a:pathLst>
              <a:path h="1769331" w="1740378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007" y="9413692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14240" y="2273437"/>
            <a:ext cx="5368385" cy="154711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2001849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Debt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5261" y="2373337"/>
            <a:ext cx="5680212" cy="15990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61007" y="2127735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Equity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88617" y="4101376"/>
            <a:ext cx="4117148" cy="411714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131713" y="8312579"/>
            <a:ext cx="3430957" cy="50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>
                <a:solidFill>
                  <a:srgbClr val="000000"/>
                </a:solidFill>
                <a:latin typeface="League Spartan"/>
              </a:rPr>
              <a:t>Tax Shield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8612" y="413024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Risk Free = 3.92%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13024"/>
            <a:ext cx="4878800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Spread for Firm = 1.23%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1209" y="1095914"/>
            <a:ext cx="5530779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Spread for country = 0.75%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8612" y="1221800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Beta = 0.62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6161" y="2044495"/>
            <a:ext cx="5787600" cy="16169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52119" y="532237"/>
            <a:ext cx="13383762" cy="97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6314">
                <a:solidFill>
                  <a:srgbClr val="000000"/>
                </a:solidFill>
                <a:latin typeface="League Spartan"/>
              </a:rPr>
              <a:t>Target Price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8422" y="2043083"/>
            <a:ext cx="5804548" cy="161980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30569" y="2039226"/>
            <a:ext cx="5850824" cy="16275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0856" y="1807842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WACC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2118" y="1807842"/>
            <a:ext cx="3983735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ROIC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7427" y="1463251"/>
            <a:ext cx="4064995" cy="105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Perpetuity Growth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8461" y="3533819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NPV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0816" y="500344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7" y="0"/>
                </a:lnTo>
                <a:lnTo>
                  <a:pt x="1499907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5087" y="5076825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Debt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8461" y="6068239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Equity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8461" y="705037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# Shares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4229" y="3962267"/>
            <a:ext cx="386959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</a:rPr>
              <a:t>Market Price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0723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0000"/>
                </a:solidFill>
                <a:latin typeface="League Spartan"/>
              </a:rPr>
              <a:t>Fair Value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24229" y="6269324"/>
            <a:ext cx="386959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</a:rPr>
              <a:t>Growth Forecast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8461" y="4267067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Cash and Equivalents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66256" y="3533819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$353,366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66256" y="4409942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$27,010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2118" y="5228916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$91,753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2118" y="611456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$288,622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66256" y="699192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2543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12134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942E"/>
                </a:solidFill>
                <a:latin typeface="League Spartan"/>
              </a:rPr>
              <a:t>$113.47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24229" y="5086040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0000"/>
                </a:solidFill>
                <a:latin typeface="League Spartan"/>
              </a:rPr>
              <a:t>$76.73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24229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942E"/>
                </a:solidFill>
                <a:latin typeface="League Spartan"/>
              </a:rPr>
              <a:t>+ %48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0856" y="9383295"/>
            <a:ext cx="15155364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*Todos los valores están expresados en millones de dólares, excepto en los precios*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6161" y="2044495"/>
            <a:ext cx="5787600" cy="16169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52119" y="532237"/>
            <a:ext cx="13383762" cy="97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6314">
                <a:solidFill>
                  <a:srgbClr val="000000"/>
                </a:solidFill>
                <a:latin typeface="League Spartan"/>
              </a:rPr>
              <a:t>Target Price (Pesimista)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8422" y="2043083"/>
            <a:ext cx="5804548" cy="161980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44544" y="2053201"/>
            <a:ext cx="5683132" cy="15995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0856" y="1807842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WACC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2118" y="1807842"/>
            <a:ext cx="3983735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ROIC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7427" y="1463251"/>
            <a:ext cx="4064995" cy="105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Perpetuity Growth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8461" y="3533819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NPV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0816" y="500344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7" y="0"/>
                </a:lnTo>
                <a:lnTo>
                  <a:pt x="1499907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5087" y="5076825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Debt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8461" y="6068239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Equity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8461" y="705037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# Shares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4229" y="3962267"/>
            <a:ext cx="386959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</a:rPr>
              <a:t>Market Price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0723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0000"/>
                </a:solidFill>
                <a:latin typeface="League Spartan"/>
              </a:rPr>
              <a:t>Fair Value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24229" y="6269324"/>
            <a:ext cx="386959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League Spartan"/>
              </a:rPr>
              <a:t>Growth Forecast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8461" y="4267067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Cash and Equivalents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66256" y="3533819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$298,600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66256" y="4409942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$27,010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2118" y="5228916"/>
            <a:ext cx="3869596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$91,753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2118" y="611456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$233,857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66256" y="6991924"/>
            <a:ext cx="3869596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2543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12134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942E"/>
                </a:solidFill>
                <a:latin typeface="League Spartan"/>
              </a:rPr>
              <a:t>$91.94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24229" y="5086040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0000"/>
                </a:solidFill>
                <a:latin typeface="League Spartan"/>
              </a:rPr>
              <a:t>$76.73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24229" y="8145221"/>
            <a:ext cx="3869596" cy="7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</a:pPr>
            <a:r>
              <a:rPr lang="en-US" sz="4506">
                <a:solidFill>
                  <a:srgbClr val="00942E"/>
                </a:solidFill>
                <a:latin typeface="League Spartan"/>
              </a:rPr>
              <a:t>+ %20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0856" y="9383295"/>
            <a:ext cx="15155364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*Todos los valores están expresados en millones de dólares, excepto en los precios*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57077" y="0"/>
          <a:ext cx="16973846" cy="10287000"/>
        </p:xfrm>
        <a:graphic>
          <a:graphicData uri="http://schemas.openxmlformats.org/drawingml/2006/table">
            <a:tbl>
              <a:tblPr/>
              <a:tblGrid>
                <a:gridCol w="3043313"/>
                <a:gridCol w="3919617"/>
                <a:gridCol w="4505816"/>
                <a:gridCol w="1208132"/>
                <a:gridCol w="2640680"/>
                <a:gridCol w="1656287"/>
              </a:tblGrid>
              <a:tr h="142450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Empresa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EV/EBITDA ACTUAL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EV/REVENUE FORECAST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P/E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PRICE TO 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PEG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PROMEDIO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71.09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2.64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37.10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4.10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0.95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 Bold"/>
                        </a:rPr>
                        <a:t>ALIBABA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10.17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1.10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942E"/>
                          </a:solidFill>
                          <a:latin typeface="Josefin Sans Bold"/>
                        </a:rPr>
                        <a:t>11.20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1.82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 Bold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TENCENT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17.59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4.25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15.03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3.71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1.73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AMAZON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16.24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2.38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76.34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5.89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2.33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JD.COM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18.69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942E"/>
                          </a:solidFill>
                          <a:latin typeface="Josefin Sans Bold"/>
                        </a:rPr>
                        <a:t>0.22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29.64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2.86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0.70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MEITUAN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257.57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2.26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77.71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7.34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942E"/>
                          </a:solidFill>
                          <a:latin typeface="Josefin Sans Bold"/>
                        </a:rPr>
                        <a:t>0.14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PDD HOLDINGS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18.64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4.05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30.35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6.30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0.91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BAIDU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942E"/>
                          </a:solidFill>
                          <a:latin typeface="Josefin Sans Bold"/>
                        </a:rPr>
                        <a:t>5.55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14.46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942E"/>
                          </a:solidFill>
                          <a:latin typeface="Josefin Sans Bold"/>
                        </a:rPr>
                        <a:t>1.23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2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TRIP.COM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163.38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3.72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16.17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strike="noStrike" u="none">
                          <a:solidFill>
                            <a:srgbClr val="000000"/>
                          </a:solidFill>
                          <a:latin typeface="Josefin Sans"/>
                        </a:rPr>
                        <a:t>1.37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Josefin Sans"/>
                        </a:rPr>
                        <a:t>0.13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19" t="-16608" r="-12509" b="-892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5794" y="713663"/>
            <a:ext cx="10736412" cy="10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</a:rPr>
              <a:t>Nota estructurada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512206" y="334467"/>
            <a:ext cx="10959214" cy="10959214"/>
          </a:xfrm>
          <a:custGeom>
            <a:avLst/>
            <a:gdLst/>
            <a:ahLst/>
            <a:cxnLst/>
            <a:rect r="r" b="b" t="t" l="l"/>
            <a:pathLst>
              <a:path h="10959214" w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42726" y="-183004"/>
            <a:ext cx="6783048" cy="6783048"/>
          </a:xfrm>
          <a:custGeom>
            <a:avLst/>
            <a:gdLst/>
            <a:ahLst/>
            <a:cxnLst/>
            <a:rect r="r" b="b" t="t" l="l"/>
            <a:pathLst>
              <a:path h="6783048" w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392964" y="1171304"/>
            <a:ext cx="2387900" cy="1202633"/>
          </a:xfrm>
          <a:custGeom>
            <a:avLst/>
            <a:gdLst/>
            <a:ahLst/>
            <a:cxnLst/>
            <a:rect r="r" b="b" t="t" l="l"/>
            <a:pathLst>
              <a:path h="1202633" w="2387900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87868" y="8394343"/>
            <a:ext cx="1986022" cy="2312689"/>
          </a:xfrm>
          <a:custGeom>
            <a:avLst/>
            <a:gdLst/>
            <a:ahLst/>
            <a:cxnLst/>
            <a:rect r="r" b="b" t="t" l="l"/>
            <a:pathLst>
              <a:path h="2312689" w="1986022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4560" y="4095163"/>
            <a:ext cx="950340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Inversión Inicial = $1,000,000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1029" y="5128979"/>
            <a:ext cx="529895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# Treasury Bills = 10,000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0579" y="7702296"/>
            <a:ext cx="630510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Inversión en bills = $986,492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0579" y="8737473"/>
            <a:ext cx="718684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 Bold"/>
              </a:rPr>
              <a:t>Inversión en Derivados = $13,508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40901" y="6500040"/>
            <a:ext cx="3983735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TD = 5.48%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4560" y="3031047"/>
            <a:ext cx="950340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Plazo = 108 días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4823" y="2119331"/>
            <a:ext cx="950340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Fecha de vencimiento 15/03/2024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100" y="2119331"/>
            <a:ext cx="950340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</a:rPr>
              <a:t>Fecha de inicio 28/11/2023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6318" y="9569738"/>
            <a:ext cx="15155364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*Todos los valores están expresados en dólares*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7484481" y="3810192"/>
            <a:ext cx="16073566" cy="8453182"/>
          </a:xfrm>
          <a:custGeom>
            <a:avLst/>
            <a:gdLst/>
            <a:ahLst/>
            <a:cxnLst/>
            <a:rect r="r" b="b" t="t" l="l"/>
            <a:pathLst>
              <a:path h="8453182" w="16073566">
                <a:moveTo>
                  <a:pt x="0" y="8453182"/>
                </a:moveTo>
                <a:lnTo>
                  <a:pt x="16073567" y="8453182"/>
                </a:lnTo>
                <a:lnTo>
                  <a:pt x="16073567" y="0"/>
                </a:lnTo>
                <a:lnTo>
                  <a:pt x="0" y="0"/>
                </a:lnTo>
                <a:lnTo>
                  <a:pt x="0" y="8453182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014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59394" y="393689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28645">
            <a:off x="-2471411" y="-3654321"/>
            <a:ext cx="6303208" cy="6303208"/>
          </a:xfrm>
          <a:custGeom>
            <a:avLst/>
            <a:gdLst/>
            <a:ahLst/>
            <a:cxnLst/>
            <a:rect r="r" b="b" t="t" l="l"/>
            <a:pathLst>
              <a:path h="6303208" w="6303208">
                <a:moveTo>
                  <a:pt x="0" y="0"/>
                </a:moveTo>
                <a:lnTo>
                  <a:pt x="6303209" y="0"/>
                </a:lnTo>
                <a:lnTo>
                  <a:pt x="6303209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97125"/>
            <a:ext cx="842022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Josefin Sans Bold"/>
              </a:rPr>
              <a:t>Subyacente: BABA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629316" y="6900536"/>
            <a:ext cx="413551" cy="4580320"/>
            <a:chOff x="0" y="0"/>
            <a:chExt cx="2354580" cy="260783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26078362"/>
            </a:xfrm>
            <a:custGeom>
              <a:avLst/>
              <a:gdLst/>
              <a:ahLst/>
              <a:cxnLst/>
              <a:rect r="r" b="b" t="t" l="l"/>
              <a:pathLst>
                <a:path h="26078362" w="2353310">
                  <a:moveTo>
                    <a:pt x="784860" y="26011054"/>
                  </a:moveTo>
                  <a:cubicBezTo>
                    <a:pt x="905510" y="26051694"/>
                    <a:pt x="1042670" y="26078362"/>
                    <a:pt x="1177290" y="26078362"/>
                  </a:cubicBezTo>
                  <a:cubicBezTo>
                    <a:pt x="1311910" y="26078362"/>
                    <a:pt x="1441450" y="26055504"/>
                    <a:pt x="1560830" y="26014862"/>
                  </a:cubicBezTo>
                  <a:cubicBezTo>
                    <a:pt x="1563370" y="26013594"/>
                    <a:pt x="1565910" y="26013594"/>
                    <a:pt x="1568450" y="26012322"/>
                  </a:cubicBezTo>
                  <a:cubicBezTo>
                    <a:pt x="2016760" y="25849763"/>
                    <a:pt x="2346960" y="25420503"/>
                    <a:pt x="2353310" y="248474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4828316"/>
                  </a:lnTo>
                  <a:cubicBezTo>
                    <a:pt x="6350" y="25423042"/>
                    <a:pt x="331470" y="25852303"/>
                    <a:pt x="784860" y="2601105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510537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Strike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74826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Prima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12909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 Bold"/>
              </a:rPr>
              <a:t>Número de Calls a adquirir: 3680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2414" y="413382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Call Largo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39172" y="413382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Call Corto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26252" y="510537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$80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2525" y="5104325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$100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26252" y="611273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$4.55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2525" y="6112734"/>
            <a:ext cx="84202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$0.88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954367" y="9535109"/>
            <a:ext cx="15155364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*Todos los valores están expresados en dólares*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372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52055" y="1915434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332" y="1870317"/>
            <a:ext cx="9358749" cy="6288294"/>
          </a:xfrm>
          <a:custGeom>
            <a:avLst/>
            <a:gdLst/>
            <a:ahLst/>
            <a:cxnLst/>
            <a:rect r="r" b="b" t="t" l="l"/>
            <a:pathLst>
              <a:path h="6288294" w="9358749">
                <a:moveTo>
                  <a:pt x="0" y="0"/>
                </a:moveTo>
                <a:lnTo>
                  <a:pt x="9358750" y="0"/>
                </a:lnTo>
                <a:lnTo>
                  <a:pt x="9358750" y="6288294"/>
                </a:lnTo>
                <a:lnTo>
                  <a:pt x="0" y="628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46071" y="447550"/>
            <a:ext cx="7363548" cy="114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3"/>
              </a:lnSpc>
            </a:pPr>
            <a:r>
              <a:rPr lang="en-US" sz="7434">
                <a:solidFill>
                  <a:srgbClr val="000000"/>
                </a:solidFill>
                <a:latin typeface="League Spartan"/>
              </a:rPr>
              <a:t>Bull Spread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6071" y="2143376"/>
            <a:ext cx="653247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Punto de Equilibrio = $83.64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6071" y="3236846"/>
            <a:ext cx="753016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Spot de Mínimo rendimiento neto = $88.25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6071" y="4042839"/>
            <a:ext cx="67932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Spot de Máximo rendimiento = $100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6071" y="5281385"/>
            <a:ext cx="67932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Mínima ganancia neta = $ 16,865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6071" y="6089105"/>
            <a:ext cx="67932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Máxima ganancia = $ 60,094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46071" y="7613401"/>
            <a:ext cx="67932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Max Rendimiento Neto = 6.01%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6071" y="8068696"/>
            <a:ext cx="701322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Max Rendimiento Anualizado = 20.03%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5676" y="8927782"/>
            <a:ext cx="6793271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3999">
                <a:solidFill>
                  <a:srgbClr val="000000"/>
                </a:solidFill>
                <a:latin typeface="Josefin Sans"/>
              </a:rPr>
              <a:t>Mejor escenario: </a:t>
            </a:r>
            <a:r>
              <a:rPr lang="en-US" sz="3999">
                <a:solidFill>
                  <a:srgbClr val="000000"/>
                </a:solidFill>
                <a:latin typeface="Josefin Sans Bold"/>
              </a:rPr>
              <a:t>$1,060,094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071" y="9002077"/>
            <a:ext cx="9504372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3999">
                <a:solidFill>
                  <a:srgbClr val="000000"/>
                </a:solidFill>
                <a:latin typeface="Josefin Sans"/>
              </a:rPr>
              <a:t>Peor escenario: </a:t>
            </a:r>
            <a:r>
              <a:rPr lang="en-US" sz="3999">
                <a:solidFill>
                  <a:srgbClr val="000000"/>
                </a:solidFill>
                <a:latin typeface="Josefin Sans Bold"/>
              </a:rPr>
              <a:t>$1,000,000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6318" y="9569738"/>
            <a:ext cx="15155364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*Todos los valores están expresados en dólares*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25" y="0"/>
            <a:ext cx="15309949" cy="10287000"/>
          </a:xfrm>
          <a:custGeom>
            <a:avLst/>
            <a:gdLst/>
            <a:ahLst/>
            <a:cxnLst/>
            <a:rect r="r" b="b" t="t" l="l"/>
            <a:pathLst>
              <a:path h="10287000" w="15309949">
                <a:moveTo>
                  <a:pt x="0" y="0"/>
                </a:moveTo>
                <a:lnTo>
                  <a:pt x="15309950" y="0"/>
                </a:lnTo>
                <a:lnTo>
                  <a:pt x="153099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3" y="1281350"/>
            <a:ext cx="8524474" cy="255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Eventos Relevantes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68917" y="1592580"/>
            <a:ext cx="6840430" cy="653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Reportes mensuales de la inflación y del ICC en China</a:t>
            </a:r>
          </a:p>
          <a:p>
            <a:pPr>
              <a:lnSpc>
                <a:spcPts val="4305"/>
              </a:lnSpc>
            </a:pPr>
          </a:p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16 de Enero 2024 reporte del PIB China</a:t>
            </a:r>
          </a:p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 </a:t>
            </a:r>
          </a:p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18 de Enero 2024 primer pago en la historia de dividendo ($1 USD)</a:t>
            </a:r>
          </a:p>
          <a:p>
            <a:pPr>
              <a:lnSpc>
                <a:spcPts val="4305"/>
              </a:lnSpc>
            </a:pPr>
          </a:p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21 - 23 de Febrero del 2024 siguiente reporte de Alibaba</a:t>
            </a:r>
          </a:p>
          <a:p>
            <a:pPr>
              <a:lnSpc>
                <a:spcPts val="430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3728645">
            <a:off x="-2122904" y="7956505"/>
            <a:ext cx="6303208" cy="6303208"/>
          </a:xfrm>
          <a:custGeom>
            <a:avLst/>
            <a:gdLst/>
            <a:ahLst/>
            <a:cxnLst/>
            <a:rect r="r" b="b" t="t" l="l"/>
            <a:pathLst>
              <a:path h="6303208" w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9347" y="-436691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2119" y="1750497"/>
            <a:ext cx="13383762" cy="97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6314">
                <a:solidFill>
                  <a:srgbClr val="000000"/>
                </a:solidFill>
                <a:latin typeface="League Spartan"/>
              </a:rPr>
              <a:t>Riesgos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70936" y="4408883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Riesgo de Mercado: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728645">
            <a:off x="14704900" y="7426443"/>
            <a:ext cx="6303208" cy="6303208"/>
          </a:xfrm>
          <a:custGeom>
            <a:avLst/>
            <a:gdLst/>
            <a:ahLst/>
            <a:cxnLst/>
            <a:rect r="r" b="b" t="t" l="l"/>
            <a:pathLst>
              <a:path h="6303208" w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4849130" y="3042704"/>
            <a:ext cx="845384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50816" y="500344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7" y="0"/>
                </a:lnTo>
                <a:lnTo>
                  <a:pt x="1499907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936" y="7506230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Riesgo Legal: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4418" y="4399358"/>
            <a:ext cx="8991463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Dependencia fuerte en la elasticidad de los precios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4418" y="7496705"/>
            <a:ext cx="9172392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Rigurosas regulaciones tanto de China como de USA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0936" y="5957557"/>
            <a:ext cx="4063827" cy="51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League Spartan"/>
              </a:rPr>
              <a:t>Riesgo operativo: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4418" y="5948032"/>
            <a:ext cx="8991463" cy="5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Josefin Sans"/>
              </a:rPr>
              <a:t>Sucesión del nuevo gobierno corporativo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13497880" y="2230873"/>
            <a:ext cx="5804607" cy="5804607"/>
          </a:xfrm>
          <a:custGeom>
            <a:avLst/>
            <a:gdLst/>
            <a:ahLst/>
            <a:cxnLst/>
            <a:rect r="r" b="b" t="t" l="l"/>
            <a:pathLst>
              <a:path h="5804607" w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30873"/>
            <a:ext cx="5804607" cy="5804607"/>
          </a:xfrm>
          <a:custGeom>
            <a:avLst/>
            <a:gdLst/>
            <a:ahLst/>
            <a:cxnLst/>
            <a:rect r="r" b="b" t="t" l="l"/>
            <a:pathLst>
              <a:path h="5804607" w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3526" y="7597308"/>
            <a:ext cx="8233265" cy="8233265"/>
          </a:xfrm>
          <a:custGeom>
            <a:avLst/>
            <a:gdLst/>
            <a:ahLst/>
            <a:cxnLst/>
            <a:rect r="r" b="b" t="t" l="l"/>
            <a:pathLst>
              <a:path h="8233265" w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8701" y="6288865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985">
            <a:off x="14802731" y="-1099663"/>
            <a:ext cx="3194904" cy="4256726"/>
          </a:xfrm>
          <a:custGeom>
            <a:avLst/>
            <a:gdLst/>
            <a:ahLst/>
            <a:cxnLst/>
            <a:rect r="r" b="b" t="t" l="l"/>
            <a:pathLst>
              <a:path h="4256726" w="3194904">
                <a:moveTo>
                  <a:pt x="0" y="0"/>
                </a:moveTo>
                <a:lnTo>
                  <a:pt x="3194904" y="0"/>
                </a:lnTo>
                <a:lnTo>
                  <a:pt x="3194904" y="4256726"/>
                </a:lnTo>
                <a:lnTo>
                  <a:pt x="0" y="4256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2828" y="4803910"/>
            <a:ext cx="7122369" cy="140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80"/>
              </a:lnSpc>
            </a:pPr>
            <a:r>
              <a:rPr lang="en-US" sz="9090">
                <a:solidFill>
                  <a:srgbClr val="000000"/>
                </a:solidFill>
                <a:latin typeface="League Spartan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4420" y="6288085"/>
            <a:ext cx="623365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Romel Vázquez </a:t>
            </a:r>
          </a:p>
          <a:p>
            <a:pPr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Josefin Sans"/>
              </a:rPr>
              <a:t>Asesor en inversiones AMIB figura 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991292" y="3810192"/>
            <a:ext cx="16073566" cy="8453182"/>
          </a:xfrm>
          <a:custGeom>
            <a:avLst/>
            <a:gdLst/>
            <a:ahLst/>
            <a:cxnLst/>
            <a:rect r="r" b="b" t="t" l="l"/>
            <a:pathLst>
              <a:path h="8453182" w="16073566">
                <a:moveTo>
                  <a:pt x="0" y="0"/>
                </a:moveTo>
                <a:lnTo>
                  <a:pt x="16073566" y="0"/>
                </a:lnTo>
                <a:lnTo>
                  <a:pt x="16073566" y="8453182"/>
                </a:lnTo>
                <a:lnTo>
                  <a:pt x="0" y="84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014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6400" y="6050973"/>
            <a:ext cx="5340685" cy="127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 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59394" y="1028700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795400"/>
            <a:ext cx="6968881" cy="57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Historia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Modelo de Negocio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Contexto Macroeconómico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Gobierno Corporativo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Valuación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Precio Objetivo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Producto estructurado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Eventos Relevantes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Riesgos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9144000" y="8600969"/>
            <a:ext cx="649224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3728645">
            <a:off x="2552700" y="-2496200"/>
            <a:ext cx="6303208" cy="6303208"/>
          </a:xfrm>
          <a:custGeom>
            <a:avLst/>
            <a:gdLst/>
            <a:ahLst/>
            <a:cxnLst/>
            <a:rect r="r" b="b" t="t" l="l"/>
            <a:pathLst>
              <a:path h="6303208" w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206" y="334467"/>
            <a:ext cx="10959214" cy="10959214"/>
          </a:xfrm>
          <a:custGeom>
            <a:avLst/>
            <a:gdLst/>
            <a:ahLst/>
            <a:cxnLst/>
            <a:rect r="r" b="b" t="t" l="l"/>
            <a:pathLst>
              <a:path h="10959214" w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2726" y="-183004"/>
            <a:ext cx="6783048" cy="6783048"/>
          </a:xfrm>
          <a:custGeom>
            <a:avLst/>
            <a:gdLst/>
            <a:ahLst/>
            <a:cxnLst/>
            <a:rect r="r" b="b" t="t" l="l"/>
            <a:pathLst>
              <a:path h="6783048" w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87868" y="8394343"/>
            <a:ext cx="1986022" cy="2312689"/>
          </a:xfrm>
          <a:custGeom>
            <a:avLst/>
            <a:gdLst/>
            <a:ahLst/>
            <a:cxnLst/>
            <a:rect r="r" b="b" t="t" l="l"/>
            <a:pathLst>
              <a:path h="2312689" w="1986022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67" y="2078729"/>
            <a:ext cx="7575690" cy="4259731"/>
          </a:xfrm>
          <a:custGeom>
            <a:avLst/>
            <a:gdLst/>
            <a:ahLst/>
            <a:cxnLst/>
            <a:rect r="r" b="b" t="t" l="l"/>
            <a:pathLst>
              <a:path h="4259731" w="7575690">
                <a:moveTo>
                  <a:pt x="0" y="0"/>
                </a:moveTo>
                <a:lnTo>
                  <a:pt x="7575690" y="0"/>
                </a:lnTo>
                <a:lnTo>
                  <a:pt x="7575690" y="4259731"/>
                </a:lnTo>
                <a:lnTo>
                  <a:pt x="0" y="4259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3889" y="7039442"/>
            <a:ext cx="2747125" cy="2669290"/>
          </a:xfrm>
          <a:custGeom>
            <a:avLst/>
            <a:gdLst/>
            <a:ahLst/>
            <a:cxnLst/>
            <a:rect r="r" b="b" t="t" l="l"/>
            <a:pathLst>
              <a:path h="2669290" w="2747125">
                <a:moveTo>
                  <a:pt x="0" y="0"/>
                </a:moveTo>
                <a:lnTo>
                  <a:pt x="2747125" y="0"/>
                </a:lnTo>
                <a:lnTo>
                  <a:pt x="2747125" y="2669290"/>
                </a:lnTo>
                <a:lnTo>
                  <a:pt x="0" y="2669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76141" y="6894875"/>
            <a:ext cx="2958424" cy="2958424"/>
          </a:xfrm>
          <a:custGeom>
            <a:avLst/>
            <a:gdLst/>
            <a:ahLst/>
            <a:cxnLst/>
            <a:rect r="r" b="b" t="t" l="l"/>
            <a:pathLst>
              <a:path h="2958424" w="2958424">
                <a:moveTo>
                  <a:pt x="0" y="0"/>
                </a:moveTo>
                <a:lnTo>
                  <a:pt x="2958424" y="0"/>
                </a:lnTo>
                <a:lnTo>
                  <a:pt x="2958424" y="2958424"/>
                </a:lnTo>
                <a:lnTo>
                  <a:pt x="0" y="2958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57451" y="1019175"/>
            <a:ext cx="10736412" cy="10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</a:rPr>
              <a:t>Historia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5255" y="2937260"/>
            <a:ext cx="4797739" cy="57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1964 - Nace “Ma Yun” en Hangzhou, China.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1988 - Se gradúa de Fiología Inglesa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1988 a 1995 - Es rechazado de Harvard y de múltiples trabajos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206" y="334467"/>
            <a:ext cx="10959214" cy="10959214"/>
          </a:xfrm>
          <a:custGeom>
            <a:avLst/>
            <a:gdLst/>
            <a:ahLst/>
            <a:cxnLst/>
            <a:rect r="r" b="b" t="t" l="l"/>
            <a:pathLst>
              <a:path h="10959214" w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2726" y="-183004"/>
            <a:ext cx="6783048" cy="6783048"/>
          </a:xfrm>
          <a:custGeom>
            <a:avLst/>
            <a:gdLst/>
            <a:ahLst/>
            <a:cxnLst/>
            <a:rect r="r" b="b" t="t" l="l"/>
            <a:pathLst>
              <a:path h="6783048" w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87868" y="8394343"/>
            <a:ext cx="1986022" cy="2312689"/>
          </a:xfrm>
          <a:custGeom>
            <a:avLst/>
            <a:gdLst/>
            <a:ahLst/>
            <a:cxnLst/>
            <a:rect r="r" b="b" t="t" l="l"/>
            <a:pathLst>
              <a:path h="2312689" w="1986022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79962" y="2078729"/>
            <a:ext cx="4816025" cy="3166537"/>
          </a:xfrm>
          <a:custGeom>
            <a:avLst/>
            <a:gdLst/>
            <a:ahLst/>
            <a:cxnLst/>
            <a:rect r="r" b="b" t="t" l="l"/>
            <a:pathLst>
              <a:path h="3166537" w="4816025">
                <a:moveTo>
                  <a:pt x="0" y="0"/>
                </a:moveTo>
                <a:lnTo>
                  <a:pt x="4816025" y="0"/>
                </a:lnTo>
                <a:lnTo>
                  <a:pt x="4816025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77223" y="5385256"/>
            <a:ext cx="3821503" cy="2149595"/>
          </a:xfrm>
          <a:custGeom>
            <a:avLst/>
            <a:gdLst/>
            <a:ahLst/>
            <a:cxnLst/>
            <a:rect r="r" b="b" t="t" l="l"/>
            <a:pathLst>
              <a:path h="2149595" w="3821503">
                <a:moveTo>
                  <a:pt x="0" y="0"/>
                </a:moveTo>
                <a:lnTo>
                  <a:pt x="3821503" y="0"/>
                </a:lnTo>
                <a:lnTo>
                  <a:pt x="3821503" y="2149595"/>
                </a:lnTo>
                <a:lnTo>
                  <a:pt x="0" y="2149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33018" y="7677726"/>
            <a:ext cx="5109914" cy="2127800"/>
          </a:xfrm>
          <a:custGeom>
            <a:avLst/>
            <a:gdLst/>
            <a:ahLst/>
            <a:cxnLst/>
            <a:rect r="r" b="b" t="t" l="l"/>
            <a:pathLst>
              <a:path h="2127800" w="5109914">
                <a:moveTo>
                  <a:pt x="0" y="0"/>
                </a:moveTo>
                <a:lnTo>
                  <a:pt x="5109914" y="0"/>
                </a:lnTo>
                <a:lnTo>
                  <a:pt x="5109914" y="2127801"/>
                </a:lnTo>
                <a:lnTo>
                  <a:pt x="0" y="2127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57451" y="1019175"/>
            <a:ext cx="10736412" cy="10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</a:rPr>
              <a:t>Historia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57451" y="2838867"/>
            <a:ext cx="4797739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1995 - Tiene su primer contacto con una computadora y funda China Page.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1999 - Funda Alibaba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2003 - Funda Taobao para competir con Ebay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2206" y="334467"/>
            <a:ext cx="10959214" cy="10959214"/>
          </a:xfrm>
          <a:custGeom>
            <a:avLst/>
            <a:gdLst/>
            <a:ahLst/>
            <a:cxnLst/>
            <a:rect r="r" b="b" t="t" l="l"/>
            <a:pathLst>
              <a:path h="10959214" w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2726" y="-183004"/>
            <a:ext cx="6783048" cy="6783048"/>
          </a:xfrm>
          <a:custGeom>
            <a:avLst/>
            <a:gdLst/>
            <a:ahLst/>
            <a:cxnLst/>
            <a:rect r="r" b="b" t="t" l="l"/>
            <a:pathLst>
              <a:path h="6783048" w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87868" y="8394343"/>
            <a:ext cx="1986022" cy="2312689"/>
          </a:xfrm>
          <a:custGeom>
            <a:avLst/>
            <a:gdLst/>
            <a:ahLst/>
            <a:cxnLst/>
            <a:rect r="r" b="b" t="t" l="l"/>
            <a:pathLst>
              <a:path h="2312689" w="1986022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7451" y="2078729"/>
            <a:ext cx="5221125" cy="3263203"/>
          </a:xfrm>
          <a:custGeom>
            <a:avLst/>
            <a:gdLst/>
            <a:ahLst/>
            <a:cxnLst/>
            <a:rect r="r" b="b" t="t" l="l"/>
            <a:pathLst>
              <a:path h="3263203" w="5221125">
                <a:moveTo>
                  <a:pt x="0" y="0"/>
                </a:moveTo>
                <a:lnTo>
                  <a:pt x="5221125" y="0"/>
                </a:lnTo>
                <a:lnTo>
                  <a:pt x="5221125" y="3263203"/>
                </a:lnTo>
                <a:lnTo>
                  <a:pt x="0" y="3263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9327" y="5814074"/>
            <a:ext cx="5709250" cy="2997356"/>
          </a:xfrm>
          <a:custGeom>
            <a:avLst/>
            <a:gdLst/>
            <a:ahLst/>
            <a:cxnLst/>
            <a:rect r="r" b="b" t="t" l="l"/>
            <a:pathLst>
              <a:path h="2997356" w="5709250">
                <a:moveTo>
                  <a:pt x="0" y="0"/>
                </a:moveTo>
                <a:lnTo>
                  <a:pt x="5709249" y="0"/>
                </a:lnTo>
                <a:lnTo>
                  <a:pt x="5709249" y="2997356"/>
                </a:lnTo>
                <a:lnTo>
                  <a:pt x="0" y="2997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7451" y="1019175"/>
            <a:ext cx="10736412" cy="10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</a:rPr>
              <a:t>Historia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4467" y="2602244"/>
            <a:ext cx="4797739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2004 - Funda Alipay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2006 - Ebay cierra su portal en China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2014 - Se lista Alibaba en la bolsa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</a:rPr>
              <a:t>2019 - Jack Ma deja Alibaba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9347" y="-436691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88622"/>
            <a:ext cx="3398058" cy="1414972"/>
          </a:xfrm>
          <a:custGeom>
            <a:avLst/>
            <a:gdLst/>
            <a:ahLst/>
            <a:cxnLst/>
            <a:rect r="r" b="b" t="t" l="l"/>
            <a:pathLst>
              <a:path h="1414972" w="3398058">
                <a:moveTo>
                  <a:pt x="0" y="0"/>
                </a:moveTo>
                <a:lnTo>
                  <a:pt x="3398058" y="0"/>
                </a:lnTo>
                <a:lnTo>
                  <a:pt x="3398058" y="1414973"/>
                </a:lnTo>
                <a:lnTo>
                  <a:pt x="0" y="141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729" y="7486012"/>
            <a:ext cx="3854000" cy="2059389"/>
          </a:xfrm>
          <a:custGeom>
            <a:avLst/>
            <a:gdLst/>
            <a:ahLst/>
            <a:cxnLst/>
            <a:rect r="r" b="b" t="t" l="l"/>
            <a:pathLst>
              <a:path h="2059389" w="3854000">
                <a:moveTo>
                  <a:pt x="0" y="0"/>
                </a:moveTo>
                <a:lnTo>
                  <a:pt x="3854000" y="0"/>
                </a:lnTo>
                <a:lnTo>
                  <a:pt x="3854000" y="2059389"/>
                </a:lnTo>
                <a:lnTo>
                  <a:pt x="0" y="2059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4584" y="2988622"/>
            <a:ext cx="3571386" cy="3571386"/>
          </a:xfrm>
          <a:custGeom>
            <a:avLst/>
            <a:gdLst/>
            <a:ahLst/>
            <a:cxnLst/>
            <a:rect r="r" b="b" t="t" l="l"/>
            <a:pathLst>
              <a:path h="3571386" w="3571386">
                <a:moveTo>
                  <a:pt x="0" y="0"/>
                </a:moveTo>
                <a:lnTo>
                  <a:pt x="3571386" y="0"/>
                </a:lnTo>
                <a:lnTo>
                  <a:pt x="3571386" y="3571387"/>
                </a:lnTo>
                <a:lnTo>
                  <a:pt x="0" y="3571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89502" y="7162162"/>
            <a:ext cx="3726468" cy="2096138"/>
          </a:xfrm>
          <a:custGeom>
            <a:avLst/>
            <a:gdLst/>
            <a:ahLst/>
            <a:cxnLst/>
            <a:rect r="r" b="b" t="t" l="l"/>
            <a:pathLst>
              <a:path h="2096138" w="3726468">
                <a:moveTo>
                  <a:pt x="0" y="0"/>
                </a:moveTo>
                <a:lnTo>
                  <a:pt x="3726468" y="0"/>
                </a:lnTo>
                <a:lnTo>
                  <a:pt x="3726468" y="2096138"/>
                </a:lnTo>
                <a:lnTo>
                  <a:pt x="0" y="2096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8633" y="3559781"/>
            <a:ext cx="4744277" cy="1214535"/>
          </a:xfrm>
          <a:custGeom>
            <a:avLst/>
            <a:gdLst/>
            <a:ahLst/>
            <a:cxnLst/>
            <a:rect r="r" b="b" t="t" l="l"/>
            <a:pathLst>
              <a:path h="1214535" w="4744277">
                <a:moveTo>
                  <a:pt x="0" y="0"/>
                </a:moveTo>
                <a:lnTo>
                  <a:pt x="4744277" y="0"/>
                </a:lnTo>
                <a:lnTo>
                  <a:pt x="4744277" y="1214535"/>
                </a:lnTo>
                <a:lnTo>
                  <a:pt x="0" y="1214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2992" y="5088504"/>
            <a:ext cx="7800594" cy="4147316"/>
          </a:xfrm>
          <a:custGeom>
            <a:avLst/>
            <a:gdLst/>
            <a:ahLst/>
            <a:cxnLst/>
            <a:rect r="r" b="b" t="t" l="l"/>
            <a:pathLst>
              <a:path h="4147316" w="7800594">
                <a:moveTo>
                  <a:pt x="0" y="0"/>
                </a:moveTo>
                <a:lnTo>
                  <a:pt x="7800594" y="0"/>
                </a:lnTo>
                <a:lnTo>
                  <a:pt x="7800594" y="4147316"/>
                </a:lnTo>
                <a:lnTo>
                  <a:pt x="0" y="4147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9753" y="4723189"/>
            <a:ext cx="4335951" cy="2438973"/>
          </a:xfrm>
          <a:custGeom>
            <a:avLst/>
            <a:gdLst/>
            <a:ahLst/>
            <a:cxnLst/>
            <a:rect r="r" b="b" t="t" l="l"/>
            <a:pathLst>
              <a:path h="2438973" w="4335951">
                <a:moveTo>
                  <a:pt x="0" y="0"/>
                </a:moveTo>
                <a:lnTo>
                  <a:pt x="4335951" y="0"/>
                </a:lnTo>
                <a:lnTo>
                  <a:pt x="4335951" y="2438973"/>
                </a:lnTo>
                <a:lnTo>
                  <a:pt x="0" y="2438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08815" y="658796"/>
            <a:ext cx="8524474" cy="127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Negocio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Comercio Chino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8815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Comercio Internacional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8633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Servicio al consumidor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5573" y="5059929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(ele.me)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9347" y="-436691"/>
            <a:ext cx="1499906" cy="1746616"/>
          </a:xfrm>
          <a:custGeom>
            <a:avLst/>
            <a:gdLst/>
            <a:ahLst/>
            <a:cxnLst/>
            <a:rect r="r" b="b" t="t" l="l"/>
            <a:pathLst>
              <a:path h="1746616" w="149990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532" y="2962120"/>
            <a:ext cx="3628393" cy="2013758"/>
          </a:xfrm>
          <a:custGeom>
            <a:avLst/>
            <a:gdLst/>
            <a:ahLst/>
            <a:cxnLst/>
            <a:rect r="r" b="b" t="t" l="l"/>
            <a:pathLst>
              <a:path h="2013758" w="3628393">
                <a:moveTo>
                  <a:pt x="0" y="0"/>
                </a:moveTo>
                <a:lnTo>
                  <a:pt x="3628393" y="0"/>
                </a:lnTo>
                <a:lnTo>
                  <a:pt x="3628393" y="2013758"/>
                </a:lnTo>
                <a:lnTo>
                  <a:pt x="0" y="201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3173" y="2264908"/>
            <a:ext cx="6950834" cy="3487874"/>
          </a:xfrm>
          <a:custGeom>
            <a:avLst/>
            <a:gdLst/>
            <a:ahLst/>
            <a:cxnLst/>
            <a:rect r="r" b="b" t="t" l="l"/>
            <a:pathLst>
              <a:path h="3487874" w="6950834">
                <a:moveTo>
                  <a:pt x="0" y="0"/>
                </a:moveTo>
                <a:lnTo>
                  <a:pt x="6950834" y="0"/>
                </a:lnTo>
                <a:lnTo>
                  <a:pt x="6950834" y="3487874"/>
                </a:lnTo>
                <a:lnTo>
                  <a:pt x="0" y="3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03518" y="3127873"/>
            <a:ext cx="5705735" cy="1141147"/>
          </a:xfrm>
          <a:custGeom>
            <a:avLst/>
            <a:gdLst/>
            <a:ahLst/>
            <a:cxnLst/>
            <a:rect r="r" b="b" t="t" l="l"/>
            <a:pathLst>
              <a:path h="1141147" w="5705735">
                <a:moveTo>
                  <a:pt x="0" y="0"/>
                </a:moveTo>
                <a:lnTo>
                  <a:pt x="5705735" y="0"/>
                </a:lnTo>
                <a:lnTo>
                  <a:pt x="5705735" y="1141147"/>
                </a:lnTo>
                <a:lnTo>
                  <a:pt x="0" y="1141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62440" y="2647885"/>
            <a:ext cx="9387892" cy="4991229"/>
          </a:xfrm>
          <a:custGeom>
            <a:avLst/>
            <a:gdLst/>
            <a:ahLst/>
            <a:cxnLst/>
            <a:rect r="r" b="b" t="t" l="l"/>
            <a:pathLst>
              <a:path h="4991229" w="9387892">
                <a:moveTo>
                  <a:pt x="0" y="0"/>
                </a:moveTo>
                <a:lnTo>
                  <a:pt x="9387891" y="0"/>
                </a:lnTo>
                <a:lnTo>
                  <a:pt x="9387891" y="4991230"/>
                </a:lnTo>
                <a:lnTo>
                  <a:pt x="0" y="4991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79754" y="6615747"/>
            <a:ext cx="5591207" cy="2972658"/>
          </a:xfrm>
          <a:custGeom>
            <a:avLst/>
            <a:gdLst/>
            <a:ahLst/>
            <a:cxnLst/>
            <a:rect r="r" b="b" t="t" l="l"/>
            <a:pathLst>
              <a:path h="2972658" w="5591207">
                <a:moveTo>
                  <a:pt x="0" y="0"/>
                </a:moveTo>
                <a:lnTo>
                  <a:pt x="5591207" y="0"/>
                </a:lnTo>
                <a:lnTo>
                  <a:pt x="5591207" y="2972658"/>
                </a:lnTo>
                <a:lnTo>
                  <a:pt x="0" y="29726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44153" y="7166305"/>
            <a:ext cx="2228160" cy="2091995"/>
          </a:xfrm>
          <a:custGeom>
            <a:avLst/>
            <a:gdLst/>
            <a:ahLst/>
            <a:cxnLst/>
            <a:rect r="r" b="b" t="t" l="l"/>
            <a:pathLst>
              <a:path h="2091995" w="2228160">
                <a:moveTo>
                  <a:pt x="0" y="0"/>
                </a:moveTo>
                <a:lnTo>
                  <a:pt x="2228160" y="0"/>
                </a:lnTo>
                <a:lnTo>
                  <a:pt x="2228160" y="2091995"/>
                </a:lnTo>
                <a:lnTo>
                  <a:pt x="0" y="2091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9749" y="6771914"/>
            <a:ext cx="2880777" cy="2880777"/>
          </a:xfrm>
          <a:custGeom>
            <a:avLst/>
            <a:gdLst/>
            <a:ahLst/>
            <a:cxnLst/>
            <a:rect r="r" b="b" t="t" l="l"/>
            <a:pathLst>
              <a:path h="2880777" w="2880777">
                <a:moveTo>
                  <a:pt x="0" y="0"/>
                </a:moveTo>
                <a:lnTo>
                  <a:pt x="2880777" y="0"/>
                </a:lnTo>
                <a:lnTo>
                  <a:pt x="2880777" y="2880777"/>
                </a:lnTo>
                <a:lnTo>
                  <a:pt x="0" y="2880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08815" y="658796"/>
            <a:ext cx="8524474" cy="127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</a:rPr>
              <a:t>Negocio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Logistica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8815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Servicios en la nube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4153" y="2236333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Multimedia y Entretenimiento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061" y="6057582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Servicios Financieros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64722" y="6166174"/>
            <a:ext cx="5798571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Iniciativas de innovación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8050" y="9671741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(Alipay)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2409" y="5280678"/>
            <a:ext cx="662152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</a:rPr>
              <a:t>(Cainiao)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99" y="0"/>
            <a:ext cx="15532802" cy="10287000"/>
          </a:xfrm>
          <a:custGeom>
            <a:avLst/>
            <a:gdLst/>
            <a:ahLst/>
            <a:cxnLst/>
            <a:rect r="r" b="b" t="t" l="l"/>
            <a:pathLst>
              <a:path h="10287000" w="15532802">
                <a:moveTo>
                  <a:pt x="0" y="0"/>
                </a:moveTo>
                <a:lnTo>
                  <a:pt x="15532802" y="0"/>
                </a:lnTo>
                <a:lnTo>
                  <a:pt x="155328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87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DAF1NtNvx2Q</dc:identifier>
  <dcterms:modified xsi:type="dcterms:W3CDTF">2011-08-01T06:04:30Z</dcterms:modified>
  <cp:revision>1</cp:revision>
  <dc:title>Presentación derivados Blue lamb</dc:title>
</cp:coreProperties>
</file>